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487CCC52-D15B-4A0E-B4A6-423678088653}" type="datetimeFigureOut">
              <a:rPr lang="ar-IQ" smtClean="0"/>
              <a:t>03/03/1441</a:t>
            </a:fld>
            <a:endParaRPr lang="ar-IQ"/>
          </a:p>
        </p:txBody>
      </p:sp>
      <p:sp>
        <p:nvSpPr>
          <p:cNvPr id="19" name="Footer Placeholder 18"/>
          <p:cNvSpPr>
            <a:spLocks noGrp="1"/>
          </p:cNvSpPr>
          <p:nvPr>
            <p:ph type="ftr" sz="quarter" idx="11"/>
          </p:nvPr>
        </p:nvSpPr>
        <p:spPr/>
        <p:txBody>
          <a:bodyPr/>
          <a:lstStyle/>
          <a:p>
            <a:endParaRPr lang="ar-IQ"/>
          </a:p>
        </p:txBody>
      </p:sp>
      <p:sp>
        <p:nvSpPr>
          <p:cNvPr id="27" name="Slide Number Placeholder 26"/>
          <p:cNvSpPr>
            <a:spLocks noGrp="1"/>
          </p:cNvSpPr>
          <p:nvPr>
            <p:ph type="sldNum" sz="quarter" idx="12"/>
          </p:nvPr>
        </p:nvSpPr>
        <p:spPr/>
        <p:txBody>
          <a:bodyPr/>
          <a:lstStyle/>
          <a:p>
            <a:fld id="{BDEF30EB-E5C1-496D-A927-1719594816B6}"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487CCC52-D15B-4A0E-B4A6-423678088653}" type="datetimeFigureOut">
              <a:rPr lang="ar-IQ" smtClean="0"/>
              <a:t>03/03/1441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DEF30EB-E5C1-496D-A927-1719594816B6}"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487CCC52-D15B-4A0E-B4A6-423678088653}" type="datetimeFigureOut">
              <a:rPr lang="ar-IQ" smtClean="0"/>
              <a:t>03/03/1441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DEF30EB-E5C1-496D-A927-1719594816B6}"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487CCC52-D15B-4A0E-B4A6-423678088653}" type="datetimeFigureOut">
              <a:rPr lang="ar-IQ" smtClean="0"/>
              <a:t>03/03/1441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DEF30EB-E5C1-496D-A927-1719594816B6}"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487CCC52-D15B-4A0E-B4A6-423678088653}" type="datetimeFigureOut">
              <a:rPr lang="ar-IQ" smtClean="0"/>
              <a:t>03/03/1441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DEF30EB-E5C1-496D-A927-1719594816B6}"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487CCC52-D15B-4A0E-B4A6-423678088653}" type="datetimeFigureOut">
              <a:rPr lang="ar-IQ" smtClean="0"/>
              <a:t>03/03/1441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DEF30EB-E5C1-496D-A927-1719594816B6}"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487CCC52-D15B-4A0E-B4A6-423678088653}" type="datetimeFigureOut">
              <a:rPr lang="ar-IQ" smtClean="0"/>
              <a:t>03/03/1441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BDEF30EB-E5C1-496D-A927-1719594816B6}"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487CCC52-D15B-4A0E-B4A6-423678088653}" type="datetimeFigureOut">
              <a:rPr lang="ar-IQ" smtClean="0"/>
              <a:t>03/03/1441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BDEF30EB-E5C1-496D-A927-1719594816B6}"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7CCC52-D15B-4A0E-B4A6-423678088653}" type="datetimeFigureOut">
              <a:rPr lang="ar-IQ" smtClean="0"/>
              <a:t>03/03/1441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BDEF30EB-E5C1-496D-A927-1719594816B6}"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487CCC52-D15B-4A0E-B4A6-423678088653}" type="datetimeFigureOut">
              <a:rPr lang="ar-IQ" smtClean="0"/>
              <a:t>03/03/1441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DEF30EB-E5C1-496D-A927-1719594816B6}"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487CCC52-D15B-4A0E-B4A6-423678088653}" type="datetimeFigureOut">
              <a:rPr lang="ar-IQ" smtClean="0"/>
              <a:t>03/03/1441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8077200" y="6356350"/>
            <a:ext cx="609600" cy="365125"/>
          </a:xfrm>
        </p:spPr>
        <p:txBody>
          <a:bodyPr/>
          <a:lstStyle/>
          <a:p>
            <a:fld id="{BDEF30EB-E5C1-496D-A927-1719594816B6}" type="slidenum">
              <a:rPr lang="ar-IQ" smtClean="0"/>
              <a:t>‹#›</a:t>
            </a:fld>
            <a:endParaRPr lang="ar-IQ"/>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87CCC52-D15B-4A0E-B4A6-423678088653}" type="datetimeFigureOut">
              <a:rPr lang="ar-IQ" smtClean="0"/>
              <a:t>03/03/1441</a:t>
            </a:fld>
            <a:endParaRPr lang="ar-IQ"/>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DEF30EB-E5C1-496D-A927-1719594816B6}" type="slidenum">
              <a:rPr lang="ar-IQ" smtClean="0"/>
              <a:t>‹#›</a:t>
            </a:fld>
            <a:endParaRPr lang="ar-IQ"/>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39552" y="260648"/>
            <a:ext cx="7848872" cy="3888432"/>
          </a:xfrm>
        </p:spPr>
        <p:txBody>
          <a:bodyPr>
            <a:normAutofit fontScale="90000"/>
          </a:bodyPr>
          <a:lstStyle/>
          <a:p>
            <a:pPr algn="ctr"/>
            <a:r>
              <a:rPr lang="ar-IQ" dirty="0" smtClean="0"/>
              <a:t/>
            </a:r>
            <a:br>
              <a:rPr lang="ar-IQ" dirty="0" smtClean="0"/>
            </a:br>
            <a:r>
              <a:rPr lang="ar-IQ" dirty="0"/>
              <a:t>المرحلة الثالثة / قسم اللغة العربية . </a:t>
            </a:r>
            <a:r>
              <a:rPr lang="ar-IQ" dirty="0" smtClean="0"/>
              <a:t/>
            </a:r>
            <a:br>
              <a:rPr lang="ar-IQ" dirty="0" smtClean="0"/>
            </a:br>
            <a:r>
              <a:rPr lang="ar-IQ" dirty="0" smtClean="0"/>
              <a:t>محاضرات في علم المعجم والصوت </a:t>
            </a:r>
            <a:br>
              <a:rPr lang="ar-IQ" dirty="0" smtClean="0"/>
            </a:br>
            <a:r>
              <a:rPr lang="ar-IQ" dirty="0" smtClean="0"/>
              <a:t>مدرس المادة : د.وسام جمعة المالكي </a:t>
            </a:r>
            <a:r>
              <a:rPr lang="en-US" dirty="0" smtClean="0"/>
              <a:t/>
            </a:r>
            <a:br>
              <a:rPr lang="en-US" dirty="0" smtClean="0"/>
            </a:br>
            <a:r>
              <a:rPr lang="en-US" dirty="0" smtClean="0"/>
              <a:t/>
            </a:r>
            <a:br>
              <a:rPr lang="en-US" dirty="0" smtClean="0"/>
            </a:br>
            <a:r>
              <a:rPr lang="en-US" dirty="0"/>
              <a:t> </a:t>
            </a:r>
            <a:endParaRPr lang="ar-IQ" dirty="0"/>
          </a:p>
        </p:txBody>
      </p:sp>
      <p:sp>
        <p:nvSpPr>
          <p:cNvPr id="3" name="عنوان فرعي 2"/>
          <p:cNvSpPr>
            <a:spLocks noGrp="1"/>
          </p:cNvSpPr>
          <p:nvPr>
            <p:ph type="subTitle" idx="1"/>
          </p:nvPr>
        </p:nvSpPr>
        <p:spPr/>
        <p:txBody>
          <a:bodyPr/>
          <a:lstStyle/>
          <a:p>
            <a:r>
              <a:rPr lang="ar-IQ" dirty="0" smtClean="0"/>
              <a:t> </a:t>
            </a:r>
            <a:endParaRPr lang="ar-IQ" dirty="0"/>
          </a:p>
        </p:txBody>
      </p:sp>
    </p:spTree>
    <p:extLst>
      <p:ext uri="{BB962C8B-B14F-4D97-AF65-F5344CB8AC3E}">
        <p14:creationId xmlns:p14="http://schemas.microsoft.com/office/powerpoint/2010/main" val="29521133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a:p>
        </p:txBody>
      </p:sp>
    </p:spTree>
    <p:extLst>
      <p:ext uri="{BB962C8B-B14F-4D97-AF65-F5344CB8AC3E}">
        <p14:creationId xmlns:p14="http://schemas.microsoft.com/office/powerpoint/2010/main" val="5146094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solidFill>
                  <a:srgbClr val="00B0F0"/>
                </a:solidFill>
              </a:rPr>
              <a:t>المحاضرة الأولى : تعريف علم المعجم </a:t>
            </a:r>
            <a:endParaRPr lang="ar-IQ" dirty="0">
              <a:solidFill>
                <a:srgbClr val="00B0F0"/>
              </a:solidFill>
            </a:endParaRPr>
          </a:p>
        </p:txBody>
      </p:sp>
      <p:sp>
        <p:nvSpPr>
          <p:cNvPr id="3" name="عنصر نائب للمحتوى 2"/>
          <p:cNvSpPr>
            <a:spLocks noGrp="1"/>
          </p:cNvSpPr>
          <p:nvPr>
            <p:ph idx="1"/>
          </p:nvPr>
        </p:nvSpPr>
        <p:spPr/>
        <p:txBody>
          <a:bodyPr/>
          <a:lstStyle/>
          <a:p>
            <a:r>
              <a:rPr lang="ar-IQ" dirty="0" smtClean="0"/>
              <a:t>تدل مادة ( ع ج م ) على الغموض والابهام ، والأعجم الذي لايفصح ولايبين كلامه وان كان من العرب . </a:t>
            </a:r>
          </a:p>
          <a:p>
            <a:r>
              <a:rPr lang="ar-IQ" dirty="0" smtClean="0"/>
              <a:t>وهذه الدلالة لاتتفق والمقصود من المعجم الذي هو ازالة الغموض عن الألفاظ وكشف الابهام عن الكلمات ولعل زيادة الهمزة هي التي جعلته بمعنى ازالة الغموض والكشف عن الابهام إذ إنّ من معاني ( أفعل) السلب والازالة تقول أعجمتُ الكتاب إذا أزلتُ عجمته وأقذيت عينه إذا أزلت عنها القذى </a:t>
            </a:r>
          </a:p>
          <a:p>
            <a:r>
              <a:rPr lang="ar-IQ" dirty="0" smtClean="0"/>
              <a:t>أما تعريف المعجم اصطلاحا فهو: مرجع يشمل ثلاثة أضرب هي : </a:t>
            </a:r>
          </a:p>
          <a:p>
            <a:r>
              <a:rPr lang="ar-IQ" dirty="0" smtClean="0"/>
              <a:t>وحدات اللغة مفردة كانت أم مركبة </a:t>
            </a:r>
          </a:p>
          <a:p>
            <a:r>
              <a:rPr lang="ar-IQ" dirty="0" smtClean="0"/>
              <a:t>النظام التبويبي </a:t>
            </a:r>
            <a:endParaRPr lang="ar-IQ" dirty="0"/>
          </a:p>
        </p:txBody>
      </p:sp>
    </p:spTree>
    <p:extLst>
      <p:ext uri="{BB962C8B-B14F-4D97-AF65-F5344CB8AC3E}">
        <p14:creationId xmlns:p14="http://schemas.microsoft.com/office/powerpoint/2010/main" val="42556264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تعريف المعجم </a:t>
            </a:r>
            <a:endParaRPr lang="ar-IQ" dirty="0"/>
          </a:p>
        </p:txBody>
      </p:sp>
      <p:sp>
        <p:nvSpPr>
          <p:cNvPr id="3" name="عنصر نائب للمحتوى 2"/>
          <p:cNvSpPr>
            <a:spLocks noGrp="1"/>
          </p:cNvSpPr>
          <p:nvPr>
            <p:ph idx="1"/>
          </p:nvPr>
        </p:nvSpPr>
        <p:spPr/>
        <p:txBody>
          <a:bodyPr/>
          <a:lstStyle/>
          <a:p>
            <a:r>
              <a:rPr lang="ar-IQ" dirty="0" smtClean="0"/>
              <a:t>الشرح الدلالي </a:t>
            </a:r>
          </a:p>
          <a:p>
            <a:r>
              <a:rPr lang="ar-IQ" dirty="0" smtClean="0"/>
              <a:t>أو يعرف بأنه : الكتاب الذي يضم مفردات اللغة مرتبة ترتيبا معينا مع بيان معانيها </a:t>
            </a:r>
          </a:p>
          <a:p>
            <a:pPr>
              <a:buFont typeface="Arial" charset="0"/>
              <a:buChar char="•"/>
            </a:pPr>
            <a:r>
              <a:rPr lang="ar-IQ" dirty="0" smtClean="0"/>
              <a:t>فاهم ما يميز المعجم </a:t>
            </a:r>
            <a:r>
              <a:rPr lang="ar-IQ" sz="2800" b="1" u="sng" dirty="0" smtClean="0">
                <a:solidFill>
                  <a:srgbClr val="FF0000"/>
                </a:solidFill>
              </a:rPr>
              <a:t>: الشمول ، والترتيب ، والدلالة </a:t>
            </a:r>
          </a:p>
          <a:p>
            <a:pPr>
              <a:buFont typeface="Arial" charset="0"/>
              <a:buChar char="•"/>
            </a:pPr>
            <a:endParaRPr lang="ar-IQ" sz="2800" dirty="0">
              <a:solidFill>
                <a:srgbClr val="FF0000"/>
              </a:solidFill>
            </a:endParaRPr>
          </a:p>
        </p:txBody>
      </p:sp>
    </p:spTree>
    <p:extLst>
      <p:ext uri="{BB962C8B-B14F-4D97-AF65-F5344CB8AC3E}">
        <p14:creationId xmlns:p14="http://schemas.microsoft.com/office/powerpoint/2010/main" val="409749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solidFill>
                  <a:srgbClr val="00B0F0"/>
                </a:solidFill>
              </a:rPr>
              <a:t>المحاضرة الثانية: لفظة معجم في التراث العربي </a:t>
            </a:r>
            <a:endParaRPr lang="ar-IQ" dirty="0">
              <a:solidFill>
                <a:srgbClr val="00B0F0"/>
              </a:solidFill>
            </a:endParaRPr>
          </a:p>
        </p:txBody>
      </p:sp>
      <p:sp>
        <p:nvSpPr>
          <p:cNvPr id="3" name="عنصر نائب للمحتوى 2"/>
          <p:cNvSpPr>
            <a:spLocks noGrp="1"/>
          </p:cNvSpPr>
          <p:nvPr>
            <p:ph idx="1"/>
          </p:nvPr>
        </p:nvSpPr>
        <p:spPr/>
        <p:txBody>
          <a:bodyPr/>
          <a:lstStyle/>
          <a:p>
            <a:r>
              <a:rPr lang="ar-IQ" dirty="0" smtClean="0"/>
              <a:t>وردت لفظة معجم على لسان الرسول محمد ص ففي حديث لابي ذر قال قلت يارسول الله : أي كتاب أنزل على آدم قال : كتاب المعجم قلتُ : أي كتاب المعجم قال: أ.ب.ت.ث...... قلتُ يارسول الله كم حرفا قال: تسعة وعشرون حرفا </a:t>
            </a:r>
          </a:p>
          <a:p>
            <a:r>
              <a:rPr lang="ar-IQ" dirty="0" smtClean="0"/>
              <a:t>ومن المؤلفات التي وصل الينا خبرها وهي تحمل اسم معجم : </a:t>
            </a:r>
          </a:p>
          <a:p>
            <a:r>
              <a:rPr lang="ar-IQ" dirty="0" smtClean="0"/>
              <a:t>1- معجم الصحابة لابي يعلا التميمي ت 307 هـ </a:t>
            </a:r>
          </a:p>
          <a:p>
            <a:r>
              <a:rPr lang="ar-IQ" dirty="0" smtClean="0"/>
              <a:t>2- معجم الشيوخ لابن مرزوق 351هـ </a:t>
            </a:r>
          </a:p>
          <a:p>
            <a:r>
              <a:rPr lang="ar-IQ" dirty="0" smtClean="0"/>
              <a:t>3- معجم الشعراء للمرزباني ت 384هـ </a:t>
            </a:r>
          </a:p>
          <a:p>
            <a:r>
              <a:rPr lang="ar-IQ" dirty="0" smtClean="0"/>
              <a:t>4- معجمي البلدان والادباء لياقوت الحموي </a:t>
            </a:r>
            <a:endParaRPr lang="ar-IQ" dirty="0"/>
          </a:p>
        </p:txBody>
      </p:sp>
    </p:spTree>
    <p:extLst>
      <p:ext uri="{BB962C8B-B14F-4D97-AF65-F5344CB8AC3E}">
        <p14:creationId xmlns:p14="http://schemas.microsoft.com/office/powerpoint/2010/main" val="29570312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solidFill>
                  <a:srgbClr val="00B0F0"/>
                </a:solidFill>
              </a:rPr>
              <a:t>المحاضرة الثالثة: أسباب نشوء الدراسات المعجمية العربية </a:t>
            </a:r>
            <a:endParaRPr lang="ar-IQ" dirty="0">
              <a:solidFill>
                <a:srgbClr val="00B0F0"/>
              </a:solidFill>
            </a:endParaRPr>
          </a:p>
        </p:txBody>
      </p:sp>
      <p:sp>
        <p:nvSpPr>
          <p:cNvPr id="3" name="عنصر نائب للمحتوى 2"/>
          <p:cNvSpPr>
            <a:spLocks noGrp="1"/>
          </p:cNvSpPr>
          <p:nvPr>
            <p:ph idx="1"/>
          </p:nvPr>
        </p:nvSpPr>
        <p:spPr/>
        <p:txBody>
          <a:bodyPr/>
          <a:lstStyle/>
          <a:p>
            <a:r>
              <a:rPr lang="ar-IQ" dirty="0" smtClean="0"/>
              <a:t>1- الاختلاط بين البوادي العربية وحواظرها في مطلع القرن الثاني الهجري </a:t>
            </a:r>
          </a:p>
          <a:p>
            <a:r>
              <a:rPr lang="ar-IQ" dirty="0" smtClean="0"/>
              <a:t>2- كثرة الاعاجم الوافدين الى الحواظر العربية </a:t>
            </a:r>
          </a:p>
          <a:p>
            <a:r>
              <a:rPr lang="ar-IQ" dirty="0" smtClean="0"/>
              <a:t>3- مواجهة العرب المسلمين مشكلة فهم النص القراني </a:t>
            </a:r>
          </a:p>
          <a:p>
            <a:r>
              <a:rPr lang="ar-IQ" dirty="0" smtClean="0"/>
              <a:t>4- تصنيف البصريين في النحو والكوفيين في علوم القران مماادى بعرب شرق العراق الى التأليف في المعجم </a:t>
            </a:r>
          </a:p>
          <a:p>
            <a:r>
              <a:rPr lang="ar-IQ" dirty="0" smtClean="0"/>
              <a:t>5- التطور الدلالي المفروض في جميع مستوياتها </a:t>
            </a:r>
            <a:endParaRPr lang="ar-IQ" dirty="0"/>
          </a:p>
        </p:txBody>
      </p:sp>
    </p:spTree>
    <p:extLst>
      <p:ext uri="{BB962C8B-B14F-4D97-AF65-F5344CB8AC3E}">
        <p14:creationId xmlns:p14="http://schemas.microsoft.com/office/powerpoint/2010/main" val="18851617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solidFill>
                  <a:srgbClr val="00B0F0"/>
                </a:solidFill>
              </a:rPr>
              <a:t>المحاضرة الرابعة : مراحل التأليف المعجمي </a:t>
            </a:r>
            <a:endParaRPr lang="ar-IQ" dirty="0">
              <a:solidFill>
                <a:srgbClr val="00B0F0"/>
              </a:solidFill>
            </a:endParaRPr>
          </a:p>
        </p:txBody>
      </p:sp>
      <p:sp>
        <p:nvSpPr>
          <p:cNvPr id="3" name="عنصر نائب للمحتوى 2"/>
          <p:cNvSpPr>
            <a:spLocks noGrp="1"/>
          </p:cNvSpPr>
          <p:nvPr>
            <p:ph idx="1"/>
          </p:nvPr>
        </p:nvSpPr>
        <p:spPr/>
        <p:txBody>
          <a:bodyPr/>
          <a:lstStyle/>
          <a:p>
            <a:r>
              <a:rPr lang="ar-IQ" dirty="0" smtClean="0"/>
              <a:t>1- مرحلة التفسير الشفوي </a:t>
            </a:r>
          </a:p>
          <a:p>
            <a:r>
              <a:rPr lang="ar-IQ" dirty="0" smtClean="0"/>
              <a:t>2- مرحلة الجمع العام </a:t>
            </a:r>
          </a:p>
          <a:p>
            <a:r>
              <a:rPr lang="ar-IQ" dirty="0" smtClean="0"/>
              <a:t>3- مرحلة تأليف الرسائل الخاصة </a:t>
            </a:r>
          </a:p>
          <a:p>
            <a:r>
              <a:rPr lang="ar-IQ" dirty="0" smtClean="0"/>
              <a:t>4- مرحلة معاجم المعاني </a:t>
            </a:r>
          </a:p>
          <a:p>
            <a:r>
              <a:rPr lang="ar-IQ" dirty="0" smtClean="0"/>
              <a:t>5- مرحلة معاجم الألفاظ </a:t>
            </a:r>
            <a:endParaRPr lang="ar-IQ" dirty="0"/>
          </a:p>
        </p:txBody>
      </p:sp>
    </p:spTree>
    <p:extLst>
      <p:ext uri="{BB962C8B-B14F-4D97-AF65-F5344CB8AC3E}">
        <p14:creationId xmlns:p14="http://schemas.microsoft.com/office/powerpoint/2010/main" val="28368461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solidFill>
                  <a:srgbClr val="00B0F0"/>
                </a:solidFill>
              </a:rPr>
              <a:t>المحاضرة الخامسة : طرائق بيان الدلالة في المعجم العربي </a:t>
            </a:r>
            <a:endParaRPr lang="ar-IQ" dirty="0">
              <a:solidFill>
                <a:srgbClr val="00B0F0"/>
              </a:solidFill>
            </a:endParaRPr>
          </a:p>
        </p:txBody>
      </p:sp>
      <p:sp>
        <p:nvSpPr>
          <p:cNvPr id="3" name="عنصر نائب للمحتوى 2"/>
          <p:cNvSpPr>
            <a:spLocks noGrp="1"/>
          </p:cNvSpPr>
          <p:nvPr>
            <p:ph idx="1"/>
          </p:nvPr>
        </p:nvSpPr>
        <p:spPr/>
        <p:txBody>
          <a:bodyPr/>
          <a:lstStyle/>
          <a:p>
            <a:r>
              <a:rPr lang="ar-IQ" dirty="0" smtClean="0"/>
              <a:t>1- التغايرية : وتعتمد على وحدات لغوية متغايرة مثل ضد ، خلاف ، نقيض .... </a:t>
            </a:r>
          </a:p>
          <a:p>
            <a:r>
              <a:rPr lang="ar-IQ" dirty="0" smtClean="0"/>
              <a:t>2- الاحادية: اذ تفسر وحدات اللغة بوحدات اخرى ترادفها </a:t>
            </a:r>
          </a:p>
          <a:p>
            <a:r>
              <a:rPr lang="ar-IQ" dirty="0" smtClean="0"/>
              <a:t>3- التعددية : اذ توضع اللفظة امام تعددية الالفاظ </a:t>
            </a:r>
          </a:p>
          <a:p>
            <a:r>
              <a:rPr lang="ar-IQ" dirty="0" smtClean="0"/>
              <a:t>4- المجازية : وهو استعمال ضروب المجاز في كشوفات الدلالة </a:t>
            </a:r>
          </a:p>
          <a:p>
            <a:r>
              <a:rPr lang="ar-IQ" dirty="0" smtClean="0"/>
              <a:t>5- التأصيلية : وهي ارجاع الالفاظ الى لغات اخرى </a:t>
            </a:r>
          </a:p>
          <a:p>
            <a:r>
              <a:rPr lang="ar-IQ" dirty="0" smtClean="0"/>
              <a:t>6- السياقية : عرض الالفاظ على القران الكريم والشعر واستجلاء دلالاتها </a:t>
            </a:r>
          </a:p>
          <a:p>
            <a:r>
              <a:rPr lang="ar-IQ" smtClean="0"/>
              <a:t>7- التصويرية : وهي طريقة المحدثين في عرض صور للمواد اللغوية </a:t>
            </a:r>
          </a:p>
          <a:p>
            <a:pPr marL="0" indent="0">
              <a:buNone/>
            </a:pPr>
            <a:endParaRPr lang="ar-IQ" dirty="0"/>
          </a:p>
        </p:txBody>
      </p:sp>
    </p:spTree>
    <p:extLst>
      <p:ext uri="{BB962C8B-B14F-4D97-AF65-F5344CB8AC3E}">
        <p14:creationId xmlns:p14="http://schemas.microsoft.com/office/powerpoint/2010/main" val="11040051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a:p>
        </p:txBody>
      </p:sp>
    </p:spTree>
    <p:extLst>
      <p:ext uri="{BB962C8B-B14F-4D97-AF65-F5344CB8AC3E}">
        <p14:creationId xmlns:p14="http://schemas.microsoft.com/office/powerpoint/2010/main" val="40194490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a:p>
        </p:txBody>
      </p:sp>
    </p:spTree>
    <p:extLst>
      <p:ext uri="{BB962C8B-B14F-4D97-AF65-F5344CB8AC3E}">
        <p14:creationId xmlns:p14="http://schemas.microsoft.com/office/powerpoint/2010/main" val="31839791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59</TotalTime>
  <Words>386</Words>
  <Application>Microsoft Office PowerPoint</Application>
  <PresentationFormat>عرض على الشاشة (3:4)‏</PresentationFormat>
  <Paragraphs>39</Paragraphs>
  <Slides>10</Slides>
  <Notes>0</Notes>
  <HiddenSlides>0</HiddenSlides>
  <MMClips>0</MMClips>
  <ScaleCrop>false</ScaleCrop>
  <HeadingPairs>
    <vt:vector size="4" baseType="variant">
      <vt:variant>
        <vt:lpstr>نسق</vt:lpstr>
      </vt:variant>
      <vt:variant>
        <vt:i4>1</vt:i4>
      </vt:variant>
      <vt:variant>
        <vt:lpstr>عناوين الشرائح</vt:lpstr>
      </vt:variant>
      <vt:variant>
        <vt:i4>10</vt:i4>
      </vt:variant>
    </vt:vector>
  </HeadingPairs>
  <TitlesOfParts>
    <vt:vector size="11" baseType="lpstr">
      <vt:lpstr>تدفق</vt:lpstr>
      <vt:lpstr> المرحلة الثالثة / قسم اللغة العربية .  محاضرات في علم المعجم والصوت  مدرس المادة : د.وسام جمعة المالكي    </vt:lpstr>
      <vt:lpstr>المحاضرة الأولى : تعريف علم المعجم </vt:lpstr>
      <vt:lpstr>تعريف المعجم </vt:lpstr>
      <vt:lpstr>المحاضرة الثانية: لفظة معجم في التراث العربي </vt:lpstr>
      <vt:lpstr>المحاضرة الثالثة: أسباب نشوء الدراسات المعجمية العربية </vt:lpstr>
      <vt:lpstr>المحاضرة الرابعة : مراحل التأليف المعجمي </vt:lpstr>
      <vt:lpstr>المحاضرة الخامسة : طرائق بيان الدلالة في المعجم العربي </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dc:title>
  <dc:creator>الشمس</dc:creator>
  <cp:lastModifiedBy>الشمس</cp:lastModifiedBy>
  <cp:revision>6</cp:revision>
  <dcterms:created xsi:type="dcterms:W3CDTF">2019-10-31T06:04:29Z</dcterms:created>
  <dcterms:modified xsi:type="dcterms:W3CDTF">2019-10-31T07:03:45Z</dcterms:modified>
</cp:coreProperties>
</file>